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4529142" cy="1470025"/>
          </a:xfr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78" y="5572140"/>
            <a:ext cx="5543544" cy="752468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7030A0"/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5BE5-3904-41CA-8567-27533EB04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23E-1AA8-4C9C-9106-3D1A92C4C0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7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3A6A-1E58-4954-BE0D-5D1B2BC584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A4B42-6516-4024-B45A-EE9D95EC21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8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2ABE6-14D8-4B67-B7DE-64DC66D19A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06A83-AF17-4D33-AA31-4BE9995D3A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1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DF32B-E298-4A22-8992-D71897F0DC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1736-E7C1-43E4-8356-44A8DADCE1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2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A9FF4-9024-49E9-A210-645BA29B8B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C10AE-F749-4B72-9406-81E5EBDB52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1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877B2-D9DD-45E2-810A-D6876E13F1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EB0CF-2A48-4072-A699-EDC7ECF281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0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DB7F3-B3A0-4F2E-96BC-B2E5F0C846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277D6-C85D-45F3-B32D-4244CE99CF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4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2D30F-C03A-44EA-845C-00966EA0D9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D5330-0E33-4602-9846-B7FA09D9EF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3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4E39E-4BC7-4515-9914-563F78938D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FC2DC-433B-4369-8E5C-4DA0360DAB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0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6C17-B7AC-484C-930C-07A466936A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64CDC-E374-453F-B6C0-624E061610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0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218DB-5227-45C0-95DC-69826712EE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3B855-3F50-418A-963C-A3647BF55E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9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BB58C9-E6C5-4AE0-B44F-4A2DDDC93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8B8579-38F8-4082-BFB0-095B5CE038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6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b="1" kern="1200">
          <a:solidFill>
            <a:srgbClr val="E46C0A"/>
          </a:solidFill>
          <a:latin typeface="Impac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A7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04A7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030A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030A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14313"/>
            <a:ext cx="8929688" cy="3000375"/>
          </a:xfrm>
        </p:spPr>
        <p:txBody>
          <a:bodyPr/>
          <a:lstStyle/>
          <a:p>
            <a:pPr eaLnBrk="1" hangingPunct="1"/>
            <a:r>
              <a:rPr lang="uk-UA" sz="4800" dirty="0" smtClean="0">
                <a:solidFill>
                  <a:srgbClr val="E46C0A"/>
                </a:solidFill>
                <a:latin typeface="Georgia" pitchFamily="18" charset="0"/>
              </a:rPr>
              <a:t>Довідкова </a:t>
            </a:r>
            <a:r>
              <a:rPr lang="uk-UA" sz="4800" dirty="0" smtClean="0">
                <a:solidFill>
                  <a:srgbClr val="E46C0A"/>
                </a:solidFill>
                <a:latin typeface="Georgia" pitchFamily="18" charset="0"/>
              </a:rPr>
              <a:t>	     							література</a:t>
            </a:r>
            <a:endParaRPr sz="4800" dirty="0" smtClean="0">
              <a:solidFill>
                <a:srgbClr val="E46C0A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2857500"/>
            <a:ext cx="6429375" cy="40005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2800" b="1" dirty="0" smtClean="0"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2800" b="1" dirty="0" smtClean="0"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2800" b="1" dirty="0" smtClean="0">
                <a:latin typeface="Georgia" pitchFamily="18" charset="0"/>
              </a:rPr>
              <a:t>Бібліотечно-бібліографічне </a:t>
            </a:r>
            <a:r>
              <a:rPr lang="en-US" sz="12800" b="1" dirty="0" smtClean="0">
                <a:latin typeface="Georgia" pitchFamily="18" charset="0"/>
              </a:rPr>
              <a:t>					</a:t>
            </a:r>
            <a:r>
              <a:rPr lang="uk-UA" sz="12800" b="1" dirty="0" smtClean="0">
                <a:latin typeface="Georgia" pitchFamily="18" charset="0"/>
              </a:rPr>
              <a:t>				заняття</a:t>
            </a:r>
            <a:endParaRPr lang="en-US" sz="12800" b="1" dirty="0" smtClean="0"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5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5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5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5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																																					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		</a:t>
            </a:r>
            <a:endParaRPr lang="ru-RU" sz="7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35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9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	</a:t>
            </a:r>
            <a:endParaRPr lang="ru-RU" sz="1900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291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uk-UA" sz="3200" b="1" smtClean="0">
                <a:solidFill>
                  <a:srgbClr val="7030A0"/>
                </a:solidFill>
                <a:latin typeface="Georgia" pitchFamily="18" charset="0"/>
              </a:rPr>
              <a:t>галузеві</a:t>
            </a:r>
            <a:endParaRPr lang="ru-RU" sz="3200" b="1" smtClean="0">
              <a:solidFill>
                <a:srgbClr val="7030A0"/>
              </a:solidFill>
              <a:latin typeface="Georgia" pitchFamily="18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12292" name="Содержимое 7" descr="220px-Entsiklopedia_ukrainoznavstva_Lviv_199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2928938"/>
            <a:ext cx="1849437" cy="2681287"/>
          </a:xfrm>
        </p:spPr>
      </p:pic>
      <p:pic>
        <p:nvPicPr>
          <p:cNvPr id="12293" name="Рисунок 8" descr="Geografi4na ensiklopediya Ykraini 2 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3786188"/>
            <a:ext cx="180816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9" descr="62482733_1_644x461_kratkaya-literaturnaya-entsiklopediya-kle-mins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642938"/>
            <a:ext cx="26479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6" descr="-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00375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24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ctrTitle"/>
          </p:nvPr>
        </p:nvSpPr>
        <p:spPr>
          <a:xfrm>
            <a:off x="428625" y="571500"/>
            <a:ext cx="4529138" cy="1470025"/>
          </a:xfrm>
        </p:spPr>
        <p:txBody>
          <a:bodyPr/>
          <a:lstStyle/>
          <a:p>
            <a:pPr eaLnBrk="1" hangingPunct="1"/>
            <a:r>
              <a:rPr lang="uk-UA" sz="4000" smtClean="0">
                <a:solidFill>
                  <a:srgbClr val="E46C0A"/>
                </a:solidFill>
                <a:latin typeface="Georgia" pitchFamily="18" charset="0"/>
              </a:rPr>
              <a:t>Довідники -</a:t>
            </a:r>
            <a:endParaRPr sz="4000" smtClean="0">
              <a:solidFill>
                <a:srgbClr val="E46C0A"/>
              </a:solidFill>
              <a:latin typeface="Georgia" pitchFamily="18" charset="0"/>
            </a:endParaRPr>
          </a:p>
        </p:txBody>
      </p:sp>
      <p:sp>
        <p:nvSpPr>
          <p:cNvPr id="1331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5763" y="2143125"/>
            <a:ext cx="5543550" cy="4181475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Georgia" pitchFamily="18" charset="0"/>
              </a:rPr>
              <a:t>видання, що містять короткі відомості наукового, виробничого характеру з певного питання</a:t>
            </a:r>
            <a:endParaRPr lang="ru-RU" b="1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ctrTitle"/>
          </p:nvPr>
        </p:nvSpPr>
        <p:spPr>
          <a:xfrm>
            <a:off x="428625" y="571500"/>
            <a:ext cx="6786563" cy="1470025"/>
          </a:xfrm>
        </p:spPr>
        <p:txBody>
          <a:bodyPr/>
          <a:lstStyle/>
          <a:p>
            <a:pPr eaLnBrk="1" hangingPunct="1"/>
            <a:r>
              <a:rPr lang="uk-UA" sz="4000" smtClean="0">
                <a:solidFill>
                  <a:srgbClr val="E46C0A"/>
                </a:solidFill>
                <a:latin typeface="Georgia" pitchFamily="18" charset="0"/>
              </a:rPr>
              <a:t>Принцип розміщення матеріалу</a:t>
            </a:r>
            <a:endParaRPr sz="4000" smtClean="0">
              <a:solidFill>
                <a:srgbClr val="E46C0A"/>
              </a:solidFill>
              <a:latin typeface="Georgia" pitchFamily="18" charset="0"/>
            </a:endParaRPr>
          </a:p>
        </p:txBody>
      </p:sp>
      <p:sp>
        <p:nvSpPr>
          <p:cNvPr id="1433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57250" y="2357438"/>
            <a:ext cx="4357688" cy="3967162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Georgia" pitchFamily="18" charset="0"/>
              </a:rPr>
              <a:t>алфавітний</a:t>
            </a:r>
          </a:p>
          <a:p>
            <a:pPr eaLnBrk="1" hangingPunct="1"/>
            <a:endParaRPr lang="uk-UA" b="1" smtClean="0">
              <a:latin typeface="Georgia" pitchFamily="18" charset="0"/>
            </a:endParaRPr>
          </a:p>
          <a:p>
            <a:pPr eaLnBrk="1" hangingPunct="1"/>
            <a:r>
              <a:rPr lang="uk-UA" b="1" smtClean="0">
                <a:latin typeface="Georgia" pitchFamily="18" charset="0"/>
              </a:rPr>
              <a:t>систематичний</a:t>
            </a:r>
          </a:p>
          <a:p>
            <a:pPr eaLnBrk="1" hangingPunct="1"/>
            <a:endParaRPr lang="uk-UA" b="1" smtClean="0">
              <a:latin typeface="Georgia" pitchFamily="18" charset="0"/>
            </a:endParaRPr>
          </a:p>
          <a:p>
            <a:pPr eaLnBrk="1" hangingPunct="1"/>
            <a:r>
              <a:rPr lang="uk-UA" b="1" smtClean="0">
                <a:latin typeface="Georgia" pitchFamily="18" charset="0"/>
              </a:rPr>
              <a:t>хронологічнй</a:t>
            </a:r>
            <a:endParaRPr lang="ru-RU" b="1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ctrTitle"/>
          </p:nvPr>
        </p:nvSpPr>
        <p:spPr>
          <a:xfrm>
            <a:off x="428625" y="571500"/>
            <a:ext cx="4529138" cy="1470025"/>
          </a:xfrm>
        </p:spPr>
        <p:txBody>
          <a:bodyPr/>
          <a:lstStyle/>
          <a:p>
            <a:pPr eaLnBrk="1" hangingPunct="1"/>
            <a:r>
              <a:rPr lang="uk-UA" sz="4000" smtClean="0">
                <a:solidFill>
                  <a:srgbClr val="E46C0A"/>
                </a:solidFill>
                <a:latin typeface="Georgia" pitchFamily="18" charset="0"/>
              </a:rPr>
              <a:t>Словники -</a:t>
            </a:r>
            <a:endParaRPr sz="4000" smtClean="0">
              <a:solidFill>
                <a:srgbClr val="E46C0A"/>
              </a:solidFill>
              <a:latin typeface="Georgia" pitchFamily="18" charset="0"/>
            </a:endParaRPr>
          </a:p>
        </p:txBody>
      </p:sp>
      <p:sp>
        <p:nvSpPr>
          <p:cNvPr id="1536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5763" y="2071688"/>
            <a:ext cx="5543550" cy="4252912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Georgia" pitchFamily="18" charset="0"/>
              </a:rPr>
              <a:t>книги, в яких в алфавітному чи тематичному порядку подано слова якоїсь мови (з тлумаченням, перекладом на іншу мову і т. ін.)</a:t>
            </a:r>
            <a:endParaRPr lang="ru-RU" b="1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smtClean="0">
                <a:latin typeface="Georgia" pitchFamily="18" charset="0"/>
              </a:rPr>
              <a:t>З історії словників</a:t>
            </a:r>
            <a:endParaRPr sz="4000" smtClean="0">
              <a:latin typeface="Georgia" pitchFamily="18" charset="0"/>
            </a:endParaRPr>
          </a:p>
        </p:txBody>
      </p:sp>
      <p:sp>
        <p:nvSpPr>
          <p:cNvPr id="16387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1988" cy="4525963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rgbClr val="7030A0"/>
                </a:solidFill>
                <a:latin typeface="Georgia" pitchFamily="18" charset="0"/>
              </a:rPr>
              <a:t>1282- перший словник</a:t>
            </a:r>
          </a:p>
          <a:p>
            <a:pPr eaLnBrk="1" hangingPunct="1"/>
            <a:r>
              <a:rPr lang="uk-UA" sz="3200" b="1" smtClean="0">
                <a:solidFill>
                  <a:srgbClr val="7030A0"/>
                </a:solidFill>
                <a:latin typeface="Georgia" pitchFamily="18" charset="0"/>
              </a:rPr>
              <a:t>з </a:t>
            </a:r>
            <a:r>
              <a:rPr lang="en-US" sz="3200" b="1" smtClean="0">
                <a:solidFill>
                  <a:srgbClr val="7030A0"/>
                </a:solidFill>
                <a:latin typeface="Georgia" pitchFamily="18" charset="0"/>
              </a:rPr>
              <a:t>XVI</a:t>
            </a:r>
            <a:r>
              <a:rPr lang="uk-UA" sz="3200" b="1" smtClean="0">
                <a:solidFill>
                  <a:srgbClr val="7030A0"/>
                </a:solidFill>
                <a:latin typeface="Georgia" pitchFamily="18" charset="0"/>
              </a:rPr>
              <a:t> ст. стали називати “азбуковниками”</a:t>
            </a:r>
          </a:p>
          <a:p>
            <a:pPr eaLnBrk="1" hangingPunct="1"/>
            <a:r>
              <a:rPr lang="uk-UA" sz="3200" b="1" smtClean="0">
                <a:solidFill>
                  <a:srgbClr val="7030A0"/>
                </a:solidFill>
                <a:latin typeface="Georgia" pitchFamily="18" charset="0"/>
              </a:rPr>
              <a:t>у </a:t>
            </a:r>
            <a:r>
              <a:rPr lang="en-US" sz="3200" b="1" smtClean="0">
                <a:solidFill>
                  <a:srgbClr val="7030A0"/>
                </a:solidFill>
                <a:latin typeface="Georgia" pitchFamily="18" charset="0"/>
              </a:rPr>
              <a:t>XVI</a:t>
            </a:r>
            <a:r>
              <a:rPr lang="uk-UA" sz="3200" b="1" smtClean="0">
                <a:solidFill>
                  <a:srgbClr val="7030A0"/>
                </a:solidFill>
                <a:latin typeface="Georgia" pitchFamily="18" charset="0"/>
              </a:rPr>
              <a:t>ІІ ст. з</a:t>
            </a:r>
            <a:r>
              <a:rPr lang="en-US" sz="3200" b="1" smtClean="0">
                <a:solidFill>
                  <a:srgbClr val="7030A0"/>
                </a:solidFill>
                <a:latin typeface="Georgia" pitchFamily="18" charset="0"/>
              </a:rPr>
              <a:t>’</a:t>
            </a:r>
            <a:r>
              <a:rPr lang="uk-UA" sz="3200" b="1" smtClean="0">
                <a:solidFill>
                  <a:srgbClr val="7030A0"/>
                </a:solidFill>
                <a:latin typeface="Georgia" pitchFamily="18" charset="0"/>
              </a:rPr>
              <a:t>явилось слово “словник”</a:t>
            </a:r>
            <a:endParaRPr lang="ru-RU" sz="3200" b="1" smtClean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16388" name="Содержимое 6" descr="ill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297315">
            <a:off x="5286375" y="1428750"/>
            <a:ext cx="3341688" cy="4340225"/>
          </a:xfrm>
        </p:spPr>
      </p:pic>
    </p:spTree>
    <p:extLst>
      <p:ext uri="{BB962C8B-B14F-4D97-AF65-F5344CB8AC3E}">
        <p14:creationId xmlns:p14="http://schemas.microsoft.com/office/powerpoint/2010/main" val="28546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smtClean="0">
                <a:latin typeface="Georgia" pitchFamily="18" charset="0"/>
              </a:rPr>
              <a:t>Види словників</a:t>
            </a:r>
            <a:endParaRPr sz="4000" smtClean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Одномовні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  <a:t>Тлумачний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  <a:t>Орфографічний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  <a:t>Етимологічний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  <a:t>Іншомовних слів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  <a:t>Синонімів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  <a:t>Антонімів</a:t>
            </a:r>
            <a:endParaRPr lang="en-US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  <a:t>Фразеологізмів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  <a:t>інші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Двомовні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  <a:t>Перекладні (російсько-український, українсько-англійський та  інші)</a:t>
            </a:r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2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smtClean="0">
                <a:latin typeface="Georgia" pitchFamily="18" charset="0"/>
              </a:rPr>
              <a:t>Вікторина</a:t>
            </a:r>
            <a:endParaRPr sz="4000" smtClean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  <a:t>Які основні види довідкових видань? </a:t>
            </a:r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  <a:t>Що необхідно добре знати, користуючись довідковою літературою? </a:t>
            </a:r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  <a:t>Як в сучасній мові називають слово, що походить з грецької і означає «коло знань»? </a:t>
            </a:r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  <a:t>Де можна знайти </a:t>
            </a:r>
            <a:r>
              <a:rPr lang="uk-UA" b="1" dirty="0" err="1" smtClean="0">
                <a:solidFill>
                  <a:srgbClr val="7030A0"/>
                </a:solidFill>
                <a:latin typeface="Georgia" pitchFamily="18" charset="0"/>
              </a:rPr>
              <a:t>Вікіпедію</a:t>
            </a:r>
            <a: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  <a:t>? </a:t>
            </a:r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  <a:t>Як називаються  довідкові видання, які містять короткі відомості з певного питання? </a:t>
            </a:r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  <a:t>До якого словника слід звернутись, щоб пояснити значення слова?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  <a:t>За допомогою якого словника дізнаємося, як правильно писати слово?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7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ctrTitle"/>
          </p:nvPr>
        </p:nvSpPr>
        <p:spPr>
          <a:xfrm>
            <a:off x="428625" y="1143000"/>
            <a:ext cx="5429250" cy="2357438"/>
          </a:xfrm>
        </p:spPr>
        <p:txBody>
          <a:bodyPr/>
          <a:lstStyle/>
          <a:p>
            <a:pPr eaLnBrk="1" hangingPunct="1"/>
            <a:r>
              <a:rPr lang="uk-UA" sz="4000" smtClean="0">
                <a:solidFill>
                  <a:srgbClr val="E46C0A"/>
                </a:solidFill>
                <a:latin typeface="Georgia" pitchFamily="18" charset="0"/>
              </a:rPr>
              <a:t>   Дякую за увагу!</a:t>
            </a:r>
            <a:endParaRPr sz="4000" smtClean="0">
              <a:solidFill>
                <a:srgbClr val="E46C0A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6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ctrTitle"/>
          </p:nvPr>
        </p:nvSpPr>
        <p:spPr>
          <a:xfrm>
            <a:off x="500063" y="357188"/>
            <a:ext cx="7215187" cy="1571625"/>
          </a:xfrm>
        </p:spPr>
        <p:txBody>
          <a:bodyPr/>
          <a:lstStyle/>
          <a:p>
            <a:pPr eaLnBrk="1" hangingPunct="1"/>
            <a:r>
              <a:rPr lang="uk-UA" sz="4000" smtClean="0">
                <a:solidFill>
                  <a:srgbClr val="E46C0A"/>
                </a:solidFill>
                <a:latin typeface="Georgia" pitchFamily="18" charset="0"/>
              </a:rPr>
              <a:t>Довідкова література - </a:t>
            </a:r>
            <a:endParaRPr sz="4000" smtClean="0">
              <a:solidFill>
                <a:srgbClr val="E46C0A"/>
              </a:solidFill>
              <a:latin typeface="Georg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625" y="2000250"/>
            <a:ext cx="5715000" cy="32146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latin typeface="Georgia" pitchFamily="18" charset="0"/>
              </a:rPr>
              <a:t>твори друку, що містять короткі відомості наукового, науково-пізнавального характеру, розміщені так, щоб їх швидко можна було знайти</a:t>
            </a: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0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5"/>
          <p:cNvSpPr>
            <a:spLocks noGrp="1"/>
          </p:cNvSpPr>
          <p:nvPr>
            <p:ph type="ctrTitle"/>
          </p:nvPr>
        </p:nvSpPr>
        <p:spPr>
          <a:xfrm>
            <a:off x="500063" y="500063"/>
            <a:ext cx="8191500" cy="1285875"/>
          </a:xfrm>
        </p:spPr>
        <p:txBody>
          <a:bodyPr/>
          <a:lstStyle/>
          <a:p>
            <a:pPr eaLnBrk="1" hangingPunct="1"/>
            <a:r>
              <a:rPr lang="uk-UA" sz="4000" smtClean="0">
                <a:solidFill>
                  <a:srgbClr val="E46C0A"/>
                </a:solidFill>
                <a:latin typeface="Georgia" pitchFamily="18" charset="0"/>
              </a:rPr>
              <a:t>Види довідкових видань:</a:t>
            </a:r>
            <a:endParaRPr sz="4000" smtClean="0">
              <a:solidFill>
                <a:srgbClr val="E46C0A"/>
              </a:solidFill>
              <a:latin typeface="Georgia" pitchFamily="18" charset="0"/>
            </a:endParaRPr>
          </a:p>
        </p:txBody>
      </p:sp>
      <p:sp>
        <p:nvSpPr>
          <p:cNvPr id="5123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42938" y="2000250"/>
            <a:ext cx="5357812" cy="2786063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Georgia" pitchFamily="18" charset="0"/>
              </a:rPr>
              <a:t>- енциклопедії</a:t>
            </a:r>
          </a:p>
          <a:p>
            <a:pPr eaLnBrk="1" hangingPunct="1"/>
            <a:r>
              <a:rPr lang="uk-UA" b="1" smtClean="0">
                <a:latin typeface="Georgia" pitchFamily="18" charset="0"/>
              </a:rPr>
              <a:t>- довідники</a:t>
            </a:r>
          </a:p>
          <a:p>
            <a:pPr eaLnBrk="1" hangingPunct="1"/>
            <a:r>
              <a:rPr lang="uk-UA" b="1" smtClean="0">
                <a:latin typeface="Georgia" pitchFamily="18" charset="0"/>
              </a:rPr>
              <a:t>- словники</a:t>
            </a:r>
            <a:endParaRPr lang="ru-RU" b="1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smtClean="0">
                <a:latin typeface="Georgia" pitchFamily="18" charset="0"/>
              </a:rPr>
              <a:t>Енциклопедія - </a:t>
            </a:r>
            <a:endParaRPr sz="4000" smtClean="0">
              <a:latin typeface="Georgia" pitchFamily="18" charset="0"/>
            </a:endParaRPr>
          </a:p>
        </p:txBody>
      </p:sp>
      <p:sp>
        <p:nvSpPr>
          <p:cNvPr id="6147" name="Подзаголовок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Georgia" pitchFamily="18" charset="0"/>
            </a:endParaRPr>
          </a:p>
          <a:p>
            <a:pPr eaLnBrk="1" hangingPunct="1"/>
            <a:r>
              <a:rPr lang="uk-UA" sz="3200" b="1" smtClean="0">
                <a:solidFill>
                  <a:srgbClr val="7030A0"/>
                </a:solidFill>
                <a:latin typeface="Georgia" pitchFamily="18" charset="0"/>
              </a:rPr>
              <a:t>у перекладі з грецької означає “коло знань”</a:t>
            </a:r>
            <a:endParaRPr lang="ru-RU" sz="3200" b="1" smtClean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6148" name="Содержимое 6" descr="images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92563" y="1785938"/>
            <a:ext cx="4967287" cy="3857625"/>
          </a:xfrm>
        </p:spPr>
      </p:pic>
    </p:spTree>
    <p:extLst>
      <p:ext uri="{BB962C8B-B14F-4D97-AF65-F5344CB8AC3E}">
        <p14:creationId xmlns:p14="http://schemas.microsoft.com/office/powerpoint/2010/main" val="13081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smtClean="0">
                <a:latin typeface="Georgia" pitchFamily="18" charset="0"/>
              </a:rPr>
              <a:t>З історії енциклопедії</a:t>
            </a:r>
            <a:endParaRPr sz="4000" smtClean="0">
              <a:latin typeface="Georgia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7030A0"/>
                </a:solidFill>
                <a:latin typeface="Georgia" pitchFamily="18" charset="0"/>
              </a:rPr>
              <a:t>У ІІ тисячолітті до н. е. в Давньому Єгипті складались термінологічні словники</a:t>
            </a:r>
          </a:p>
          <a:p>
            <a:pPr eaLnBrk="1" hangingPunct="1"/>
            <a:r>
              <a:rPr lang="uk-UA" b="1" smtClean="0">
                <a:solidFill>
                  <a:srgbClr val="7030A0"/>
                </a:solidFill>
                <a:latin typeface="Georgia" pitchFamily="18" charset="0"/>
              </a:rPr>
              <a:t>ХІІ-Х ст. до н. е. в Стародавньому Китаї складалися Збірки знань</a:t>
            </a:r>
          </a:p>
          <a:p>
            <a:pPr eaLnBrk="1" hangingPunct="1"/>
            <a:r>
              <a:rPr lang="uk-UA" b="1" smtClean="0">
                <a:solidFill>
                  <a:srgbClr val="7030A0"/>
                </a:solidFill>
                <a:latin typeface="Georgia" pitchFamily="18" charset="0"/>
              </a:rPr>
              <a:t>У період Середньовіччя популярні в християнському світі</a:t>
            </a:r>
            <a:endParaRPr lang="ru-RU" b="1" smtClean="0">
              <a:solidFill>
                <a:srgbClr val="7030A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75" cy="1143000"/>
          </a:xfrm>
        </p:spPr>
        <p:txBody>
          <a:bodyPr/>
          <a:lstStyle/>
          <a:p>
            <a:pPr eaLnBrk="1" hangingPunct="1"/>
            <a:r>
              <a:rPr lang="uk-UA" sz="4000" smtClean="0">
                <a:latin typeface="Georgia" pitchFamily="18" charset="0"/>
              </a:rPr>
              <a:t>Вікіпедія -</a:t>
            </a:r>
            <a:endParaRPr sz="4000" smtClean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57738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  <a:t>Вільна енциклопедія,                      яку  кожен може               редагувати. Назва утворена від слів          </a:t>
            </a:r>
            <a:r>
              <a:rPr lang="en-US" b="1" dirty="0" smtClean="0">
                <a:solidFill>
                  <a:srgbClr val="7030A0"/>
                </a:solidFill>
                <a:latin typeface="Georgia" pitchFamily="18" charset="0"/>
              </a:rPr>
              <a:t>Wiki</a:t>
            </a:r>
            <a: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  <a:t> та енциклопедія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  <a:t>Станом на січень 2013 року українська </a:t>
            </a:r>
            <a:r>
              <a:rPr lang="uk-UA" b="1" dirty="0" err="1" smtClean="0">
                <a:solidFill>
                  <a:srgbClr val="7030A0"/>
                </a:solidFill>
                <a:latin typeface="Georgia" pitchFamily="18" charset="0"/>
              </a:rPr>
              <a:t>Вікіпедія</a:t>
            </a:r>
            <a: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  <a:t> налічує 420 756 статей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  <a:t>Перша стаття до неї написана 30 січня 2004 року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7" name="Рисунок 3" descr="image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1643063"/>
            <a:ext cx="3429000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88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/>
            <a:r>
              <a:rPr lang="uk-UA" sz="4000" smtClean="0">
                <a:latin typeface="Georgia" pitchFamily="18" charset="0"/>
              </a:rPr>
              <a:t>Друкована версія</a:t>
            </a:r>
            <a:endParaRPr sz="4000" smtClean="0">
              <a:latin typeface="Georgia" pitchFamily="18" charset="0"/>
            </a:endParaRPr>
          </a:p>
        </p:txBody>
      </p:sp>
      <p:pic>
        <p:nvPicPr>
          <p:cNvPr id="9219" name="Содержимое 3" descr="getImag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425575"/>
            <a:ext cx="6143625" cy="5186363"/>
          </a:xfrm>
        </p:spPr>
      </p:pic>
    </p:spTree>
    <p:extLst>
      <p:ext uri="{BB962C8B-B14F-4D97-AF65-F5344CB8AC3E}">
        <p14:creationId xmlns:p14="http://schemas.microsoft.com/office/powerpoint/2010/main" val="6004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5643563" cy="1143000"/>
          </a:xfrm>
        </p:spPr>
        <p:txBody>
          <a:bodyPr/>
          <a:lstStyle/>
          <a:p>
            <a:pPr eaLnBrk="1" hangingPunct="1"/>
            <a:r>
              <a:rPr lang="uk-UA" sz="4000" smtClean="0">
                <a:latin typeface="Georgia" pitchFamily="18" charset="0"/>
              </a:rPr>
              <a:t>“Британніка”</a:t>
            </a:r>
            <a:endParaRPr sz="4000" smtClean="0">
              <a:latin typeface="Georgia" pitchFamily="18" charset="0"/>
            </a:endParaRPr>
          </a:p>
        </p:txBody>
      </p:sp>
      <p:pic>
        <p:nvPicPr>
          <p:cNvPr id="10243" name="Содержимое 3" descr="360px-Encyclopaedia_Britannica_15_with_20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313" y="1571625"/>
            <a:ext cx="5143500" cy="4900613"/>
          </a:xfrm>
        </p:spPr>
      </p:pic>
    </p:spTree>
    <p:extLst>
      <p:ext uri="{BB962C8B-B14F-4D97-AF65-F5344CB8AC3E}">
        <p14:creationId xmlns:p14="http://schemas.microsoft.com/office/powerpoint/2010/main" val="28519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smtClean="0">
                <a:latin typeface="Georgia" pitchFamily="18" charset="0"/>
              </a:rPr>
              <a:t>Енциклопедії за змістом</a:t>
            </a:r>
            <a:endParaRPr sz="4000" smtClean="0">
              <a:latin typeface="Georgia" pitchFamily="18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uk-UA" smtClean="0">
              <a:latin typeface="Georgia" pitchFamily="18" charset="0"/>
            </a:endParaRPr>
          </a:p>
          <a:p>
            <a:pPr eaLnBrk="1" hangingPunct="1"/>
            <a:r>
              <a:rPr lang="uk-UA" sz="3200" b="1" smtClean="0">
                <a:solidFill>
                  <a:srgbClr val="7030A0"/>
                </a:solidFill>
                <a:latin typeface="Georgia" pitchFamily="18" charset="0"/>
              </a:rPr>
              <a:t>універсальні</a:t>
            </a:r>
          </a:p>
          <a:p>
            <a:pPr eaLnBrk="1" hangingPunct="1"/>
            <a:endParaRPr lang="uk-UA" sz="4000" smtClean="0">
              <a:latin typeface="Georgia" pitchFamily="18" charset="0"/>
            </a:endParaRPr>
          </a:p>
        </p:txBody>
      </p:sp>
      <p:pic>
        <p:nvPicPr>
          <p:cNvPr id="11268" name="Содержимое 4" descr="1317413596_p1wa0xiygjbtfwz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43450" y="1214438"/>
            <a:ext cx="4400550" cy="4022725"/>
          </a:xfrm>
        </p:spPr>
      </p:pic>
      <p:pic>
        <p:nvPicPr>
          <p:cNvPr id="11269" name="Рисунок 5" descr="220px-Українська_радянська_енциклопедія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2259">
            <a:off x="6854825" y="3911600"/>
            <a:ext cx="1824038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6" descr="DSCN015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571875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23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956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TS030009563</vt:lpstr>
      <vt:lpstr>Довідкова              література</vt:lpstr>
      <vt:lpstr>Довідкова література - </vt:lpstr>
      <vt:lpstr>Види довідкових видань:</vt:lpstr>
      <vt:lpstr>Енциклопедія - </vt:lpstr>
      <vt:lpstr>З історії енциклопедії</vt:lpstr>
      <vt:lpstr>Вікіпедія -</vt:lpstr>
      <vt:lpstr>Друкована версія</vt:lpstr>
      <vt:lpstr>“Британніка”</vt:lpstr>
      <vt:lpstr>Енциклопедії за змістом</vt:lpstr>
      <vt:lpstr>Презентация PowerPoint</vt:lpstr>
      <vt:lpstr>Довідники -</vt:lpstr>
      <vt:lpstr>Принцип розміщення матеріалу</vt:lpstr>
      <vt:lpstr>Словники -</vt:lpstr>
      <vt:lpstr>З історії словників</vt:lpstr>
      <vt:lpstr>Види словників</vt:lpstr>
      <vt:lpstr>Вікторина</vt:lpstr>
      <vt:lpstr>   Дякую за увагу!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Довідкова              література</dc:title>
  <dc:creator>User</dc:creator>
  <cp:lastModifiedBy>User</cp:lastModifiedBy>
  <cp:revision>1</cp:revision>
  <dcterms:created xsi:type="dcterms:W3CDTF">2014-03-28T09:10:18Z</dcterms:created>
  <dcterms:modified xsi:type="dcterms:W3CDTF">2014-03-28T09:11:09Z</dcterms:modified>
</cp:coreProperties>
</file>