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80" r:id="rId7"/>
    <p:sldId id="281" r:id="rId8"/>
    <p:sldId id="261" r:id="rId9"/>
    <p:sldId id="262" r:id="rId10"/>
    <p:sldId id="277" r:id="rId11"/>
    <p:sldId id="276" r:id="rId12"/>
    <p:sldId id="264" r:id="rId13"/>
    <p:sldId id="279" r:id="rId14"/>
    <p:sldId id="282" r:id="rId15"/>
    <p:sldId id="265" r:id="rId16"/>
    <p:sldId id="26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8" r:id="rId26"/>
    <p:sldId id="275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1;&#1080;&#1073;&#1083;&#1080;&#1086;&#1090;&#1077;&#1082;&#1072;\&#1052;&#1086;&#1080;%20&#1076;&#1086;&#1082;&#1091;&#1084;&#1077;&#1085;&#1090;&#1099;\Downloads\&#1058;&#1072;&#1088;&#1072;&#1089;%20&#1064;&#1077;&#1074;&#1095;&#1077;&#1085;&#1082;&#1086;\&#1064;&#1077;&#1074;&#1095;&#1077;&#1085;&#1082;&#1086;%20&#1058;&#1072;&#1088;&#1072;&#1089;%20-%20&#1044;&#1091;&#1084;&#1080;%20&#1084;&#1086;&#1111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2;&#1086;&#1080;%20&#1076;&#1086;&#1082;&#1091;&#1084;&#1077;&#1085;&#1090;&#1099;\Downloads\&#1050;&#1086;&#1083;&#1086;&#1082;&#1086;&#1083;&#1100;&#1085;&#1099;&#1077;%20&#1079;&#1074;&#1086;&#1085;&#1099;%20&#1050;&#1080;&#1077;&#1074;&#1086;-&#1055;&#1077;&#1095;&#1077;&#1088;&#1089;&#1082;&#1086;&#1081;%20&#1083;&#1072;&#1074;&#1088;&#1099;%20-%2006%20&#1047;&#1074;&#1086;&#1085;%20&#1085;&#1072;%20&#1082;&#1088;&#1077;&#1089;&#1090;&#1085;&#1099;&#1081;%20&#1093;&#1086;&#1076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1;&#1080;&#1073;&#1083;&#1080;&#1086;&#1090;&#1077;&#1082;&#1072;\&#1052;&#1086;&#1080;%20&#1076;&#1086;&#1082;&#1091;&#1084;&#1077;&#1085;&#1090;&#1099;\Downloads\Roksolana_.Velichne_stol_ttya._-_hjrcjkfyf_(xMusic.me).mp3" TargetMode="External"/><Relationship Id="rId1" Type="http://schemas.openxmlformats.org/officeDocument/2006/relationships/audio" Target="file:///C:\Documents%20and%20Settings\&#1041;&#1080;&#1073;&#1083;&#1080;&#1086;&#1090;&#1077;&#1082;&#1072;\&#1052;&#1086;&#1080;%20&#1076;&#1086;&#1082;&#1091;&#1084;&#1077;&#1085;&#1090;&#1099;\Downloads\Etn_chna_muzika_-_Z_f_lmu_Velichne_stol_ttya_(xMusic.me)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1;&#1080;&#1073;&#1083;&#1080;&#1086;&#1090;&#1077;&#1082;&#1072;\&#1052;&#1086;&#1080;%20&#1076;&#1086;&#1082;&#1091;&#1084;&#1077;&#1085;&#1090;&#1099;\Downloads\&#1050;&#1083;&#1072;&#1089;&#1080;&#1095;&#1085;&#1072;%20&#1084;&#1091;&#1079;&#1080;&#1082;&#1072;%20(mp3ostrov.com)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458200" cy="16764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Історичні постаті в творчості Павла Загребельного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</a:rPr>
              <a:t>Робота бібліотекаря </a:t>
            </a:r>
          </a:p>
          <a:p>
            <a:pPr algn="r"/>
            <a:r>
              <a:rPr lang="uk-UA" dirty="0" err="1" smtClean="0">
                <a:solidFill>
                  <a:srgbClr val="002060"/>
                </a:solidFill>
              </a:rPr>
              <a:t>Калитянської</a:t>
            </a:r>
            <a:r>
              <a:rPr lang="uk-UA" dirty="0" smtClean="0">
                <a:solidFill>
                  <a:srgbClr val="002060"/>
                </a:solidFill>
              </a:rPr>
              <a:t> ЗОШ </a:t>
            </a:r>
          </a:p>
          <a:p>
            <a:pPr algn="r"/>
            <a:r>
              <a:rPr lang="uk-UA" dirty="0" err="1" smtClean="0">
                <a:solidFill>
                  <a:srgbClr val="002060"/>
                </a:solidFill>
              </a:rPr>
              <a:t>Зарічняк</a:t>
            </a:r>
            <a:r>
              <a:rPr lang="uk-UA" dirty="0" smtClean="0">
                <a:solidFill>
                  <a:srgbClr val="002060"/>
                </a:solidFill>
              </a:rPr>
              <a:t> Юлії Юріївни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40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3076575"/>
            <a:ext cx="3886201" cy="2914650"/>
          </a:xfrm>
          <a:prstGeom prst="rect">
            <a:avLst/>
          </a:prstGeom>
        </p:spPr>
      </p:pic>
      <p:pic>
        <p:nvPicPr>
          <p:cNvPr id="5" name="Шевченко Тарас - Думи мої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Історичні романи</a:t>
            </a:r>
            <a:endParaRPr lang="ru-RU" dirty="0"/>
          </a:p>
        </p:txBody>
      </p:sp>
      <p:pic>
        <p:nvPicPr>
          <p:cNvPr id="4" name="Содержимое 3" descr="7971df54eea6df77c27f951a74a9e29f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000" r="18000"/>
          <a:stretch>
            <a:fillRect/>
          </a:stretch>
        </p:blipFill>
        <p:spPr>
          <a:xfrm>
            <a:off x="0" y="838200"/>
            <a:ext cx="1828800" cy="2857500"/>
          </a:xfrm>
        </p:spPr>
      </p:pic>
      <p:pic>
        <p:nvPicPr>
          <p:cNvPr id="5" name="Рисунок 4" descr="0767762.jpg"/>
          <p:cNvPicPr>
            <a:picLocks noChangeAspect="1"/>
          </p:cNvPicPr>
          <p:nvPr/>
        </p:nvPicPr>
        <p:blipFill>
          <a:blip r:embed="rId3"/>
          <a:srcRect l="8704" r="11552"/>
          <a:stretch>
            <a:fillRect/>
          </a:stretch>
        </p:blipFill>
        <p:spPr>
          <a:xfrm>
            <a:off x="1600200" y="1447800"/>
            <a:ext cx="1600200" cy="2819400"/>
          </a:xfrm>
          <a:prstGeom prst="rect">
            <a:avLst/>
          </a:prstGeom>
        </p:spPr>
      </p:pic>
      <p:pic>
        <p:nvPicPr>
          <p:cNvPr id="6" name="Рисунок 5" descr="1301465647_pavlo-zagrebelnyy-evpraksiya.jpg"/>
          <p:cNvPicPr>
            <a:picLocks noChangeAspect="1"/>
          </p:cNvPicPr>
          <p:nvPr/>
        </p:nvPicPr>
        <p:blipFill>
          <a:blip r:embed="rId4"/>
          <a:srcRect l="9386" r="12755"/>
          <a:stretch>
            <a:fillRect/>
          </a:stretch>
        </p:blipFill>
        <p:spPr>
          <a:xfrm>
            <a:off x="2895600" y="1981200"/>
            <a:ext cx="1981200" cy="3505200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014" y="2667000"/>
            <a:ext cx="2214222" cy="3505200"/>
          </a:xfrm>
          <a:prstGeom prst="rect">
            <a:avLst/>
          </a:prstGeom>
        </p:spPr>
      </p:pic>
      <p:pic>
        <p:nvPicPr>
          <p:cNvPr id="8" name="Рисунок 7" descr="9478_10799.jpg"/>
          <p:cNvPicPr>
            <a:picLocks noChangeAspect="1"/>
          </p:cNvPicPr>
          <p:nvPr/>
        </p:nvPicPr>
        <p:blipFill>
          <a:blip r:embed="rId6"/>
          <a:srcRect t="8000" r="14286"/>
          <a:stretch>
            <a:fillRect/>
          </a:stretch>
        </p:blipFill>
        <p:spPr>
          <a:xfrm>
            <a:off x="6858000" y="3505200"/>
            <a:ext cx="2286000" cy="335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Софія Київська</a:t>
            </a:r>
            <a:endParaRPr lang="ru-RU" dirty="0"/>
          </a:p>
        </p:txBody>
      </p:sp>
      <p:pic>
        <p:nvPicPr>
          <p:cNvPr id="4" name="Содержимое 3" descr="софі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“ </a:t>
            </a:r>
            <a:r>
              <a:rPr lang="uk-UA" sz="2800" dirty="0" err="1" smtClean="0"/>
              <a:t>Диво”</a:t>
            </a:r>
            <a:r>
              <a:rPr lang="uk-UA" sz="2800" dirty="0" smtClean="0"/>
              <a:t> -- Перший твір про Київську Русь</a:t>
            </a:r>
            <a:endParaRPr lang="ru-RU" sz="2800" dirty="0"/>
          </a:p>
        </p:txBody>
      </p:sp>
      <p:pic>
        <p:nvPicPr>
          <p:cNvPr id="4" name="Содержимое 3" descr="7971df54eea6df77c27f951a74a9e2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173" y="1371600"/>
            <a:ext cx="6338454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Ярослав мудрий – засновник Софії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23db9b8ab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143000"/>
            <a:ext cx="5334000" cy="5334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px-Oranta-Kyiv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228600"/>
            <a:ext cx="6324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preview (2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762000"/>
            <a:ext cx="7467600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Софія Київська </a:t>
            </a:r>
            <a:r>
              <a:rPr lang="uk-UA" sz="4000" dirty="0" err="1" smtClean="0"/>
              <a:t>–диво</a:t>
            </a:r>
            <a:r>
              <a:rPr lang="uk-UA" sz="4000" dirty="0" smtClean="0"/>
              <a:t> ХІ-ХХ століть</a:t>
            </a:r>
            <a:endParaRPr lang="ru-RU" sz="4000" dirty="0"/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1200"/>
            <a:ext cx="7239000" cy="464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Шедеври Софії</a:t>
            </a:r>
            <a:endParaRPr lang="ru-RU" sz="2800" dirty="0"/>
          </a:p>
        </p:txBody>
      </p:sp>
      <p:pic>
        <p:nvPicPr>
          <p:cNvPr id="10" name="Содержимое 9" descr="300px-Oranta-Kyi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447800"/>
            <a:ext cx="5943600" cy="5029200"/>
          </a:xfrm>
        </p:spPr>
      </p:pic>
      <p:pic>
        <p:nvPicPr>
          <p:cNvPr id="11" name="Рисунок 10" descr="sofiyskiy_sobor_94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7619999" cy="6019800"/>
          </a:xfrm>
          <a:prstGeom prst="rect">
            <a:avLst/>
          </a:prstGeom>
        </p:spPr>
      </p:pic>
      <p:pic>
        <p:nvPicPr>
          <p:cNvPr id="12" name="Рисунок 11" descr="img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8436513" cy="6096000"/>
          </a:xfrm>
          <a:prstGeom prst="rect">
            <a:avLst/>
          </a:prstGeom>
        </p:spPr>
      </p:pic>
      <p:pic>
        <p:nvPicPr>
          <p:cNvPr id="13" name="Рисунок 12" descr="img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57200"/>
            <a:ext cx="9144000" cy="6400800"/>
          </a:xfrm>
          <a:prstGeom prst="rect">
            <a:avLst/>
          </a:prstGeom>
        </p:spPr>
      </p:pic>
      <p:pic>
        <p:nvPicPr>
          <p:cNvPr id="7" name="Колокольные звоны Киево-Печерской лавры - 06 Звон на крестный х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838200" y="457200"/>
            <a:ext cx="7086600" cy="6142037"/>
          </a:xfrm>
        </p:spPr>
      </p:pic>
      <p:pic>
        <p:nvPicPr>
          <p:cNvPr id="3" name="Etn_chna_muzika_-_Z_f_lmu_Velichne_stol_tt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590800"/>
            <a:ext cx="304800" cy="304800"/>
          </a:xfrm>
          <a:prstGeom prst="rect">
            <a:avLst/>
          </a:prstGeom>
        </p:spPr>
      </p:pic>
      <p:pic>
        <p:nvPicPr>
          <p:cNvPr id="5" name="Roksolana_.Velichne_stol_ttya._-_hjrcjkfyf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105400" y="266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1465647_pavlo-zagrebelnyy-evpraksiya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19200" y="457200"/>
            <a:ext cx="5562600" cy="5943600"/>
          </a:xfrm>
        </p:spPr>
      </p:pic>
      <p:pic>
        <p:nvPicPr>
          <p:cNvPr id="3" name="Класична музи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.Загребельний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07950"/>
            <a:ext cx="9144000" cy="696595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Bogdan-KHmelnitskij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198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Богдан Хмельницький </a:t>
            </a:r>
            <a:endParaRPr lang="ru-RU" dirty="0"/>
          </a:p>
        </p:txBody>
      </p:sp>
      <p:pic>
        <p:nvPicPr>
          <p:cNvPr id="4" name="Содержимое 3" descr="4407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968" y="1554163"/>
            <a:ext cx="3740464" cy="4525962"/>
          </a:xfr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думою про Україну</a:t>
            </a:r>
            <a:endParaRPr lang="ru-RU" dirty="0"/>
          </a:p>
        </p:txBody>
      </p:sp>
      <p:pic>
        <p:nvPicPr>
          <p:cNvPr id="4" name="Содержимое 3" descr="p_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69256"/>
            <a:ext cx="5334000" cy="4295775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59bd88ba127f18006968921d78005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6705600" cy="5867400"/>
          </a:xfrm>
        </p:spPr>
      </p:pic>
      <p:pic>
        <p:nvPicPr>
          <p:cNvPr id="5" name="Рисунок 4" descr="Юрій Долгорукий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3124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24600" y="1752600"/>
            <a:ext cx="18801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Юрій Долгорукий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err="1" smtClean="0"/>
              <a:t>Первоміст</a:t>
            </a:r>
            <a:r>
              <a:rPr lang="uk-UA" sz="2800" dirty="0" smtClean="0"/>
              <a:t> </a:t>
            </a:r>
            <a:r>
              <a:rPr lang="uk-UA" sz="2800" dirty="0" err="1" smtClean="0"/>
              <a:t>–роман</a:t>
            </a:r>
            <a:r>
              <a:rPr lang="uk-UA" sz="2800" dirty="0" smtClean="0"/>
              <a:t> про єдність Київської Русі</a:t>
            </a:r>
            <a:endParaRPr lang="ru-RU" sz="28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18" y="1371600"/>
            <a:ext cx="6400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Павло Загребельний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–письменник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,історик, філософ, політик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808c8a06d973cb19890541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67600" cy="5181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3 </a:t>
            </a:r>
            <a:r>
              <a:rPr lang="uk-UA" sz="2400" dirty="0" smtClean="0"/>
              <a:t>лютого</a:t>
            </a:r>
            <a:r>
              <a:rPr lang="uk-UA" dirty="0" smtClean="0"/>
              <a:t> 2009 </a:t>
            </a:r>
            <a:r>
              <a:rPr lang="uk-UA" sz="2400" dirty="0" smtClean="0"/>
              <a:t>року</a:t>
            </a:r>
            <a:endParaRPr lang="ru-RU" sz="2400" dirty="0"/>
          </a:p>
        </p:txBody>
      </p:sp>
      <p:pic>
        <p:nvPicPr>
          <p:cNvPr id="7" name="Содержимое 6" descr="419-20-3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76400"/>
            <a:ext cx="62484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свічка.jpg"/>
          <p:cNvPicPr>
            <a:picLocks noChangeAspect="1"/>
          </p:cNvPicPr>
          <p:nvPr/>
        </p:nvPicPr>
        <p:blipFill>
          <a:blip r:embed="rId3"/>
          <a:srcRect l="4846" t="4110" r="7048" b="5479"/>
          <a:stretch>
            <a:fillRect/>
          </a:stretch>
        </p:blipFill>
        <p:spPr>
          <a:xfrm>
            <a:off x="7010400" y="4343400"/>
            <a:ext cx="1905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Павло Загребельний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У всі віки людина прагнула перетворити світ і шукати істину, і справжня література намагалась це показати. Коли мене питають, що роблять мої герої, я відповідаю: як і я сам, вони шукають істину.</a:t>
            </a:r>
            <a:endParaRPr lang="ru-RU" sz="2400" b="1" dirty="0"/>
          </a:p>
        </p:txBody>
      </p:sp>
      <p:pic>
        <p:nvPicPr>
          <p:cNvPr id="4" name="Содержимое 3" descr="55123w200zc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2400" y="838200"/>
            <a:ext cx="4343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Павло Загребельний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2743200" cy="45720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Очолював спілку письменників України, був народним депутатом СРСР і УРСР, лауреат державних премій СРСР і УРСР, Шевченківської премії, Герой України.</a:t>
            </a:r>
            <a:endParaRPr lang="ru-RU" sz="2000" dirty="0"/>
          </a:p>
        </p:txBody>
      </p:sp>
      <p:pic>
        <p:nvPicPr>
          <p:cNvPr id="4" name="Содержимое 3" descr="200px-Zagrebelny_P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914400"/>
            <a:ext cx="5486400" cy="5181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/>
              <a:t>“Я щасливий, бо мене </a:t>
            </a:r>
            <a:r>
              <a:rPr lang="uk-UA" dirty="0" err="1" smtClean="0"/>
              <a:t>читають”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Павло </a:t>
            </a:r>
            <a:r>
              <a:rPr lang="uk-UA" sz="2700" dirty="0" err="1" smtClean="0"/>
              <a:t>загребельний</a:t>
            </a:r>
            <a:endParaRPr lang="ru-RU" sz="2700" dirty="0"/>
          </a:p>
        </p:txBody>
      </p:sp>
      <p:pic>
        <p:nvPicPr>
          <p:cNvPr id="4" name="Содержимое 3" descr="загр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7315200" cy="464820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загр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Липень 1941 --  став курсантом артучилища</a:t>
            </a:r>
            <a:endParaRPr lang="ru-RU" sz="2400" dirty="0"/>
          </a:p>
        </p:txBody>
      </p:sp>
      <p:pic>
        <p:nvPicPr>
          <p:cNvPr id="4" name="Содержимое 3" descr="s633897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/>
              <a:t>З 1942 по 1945 – </a:t>
            </a:r>
            <a:r>
              <a:rPr lang="uk-UA" sz="2400" b="1" dirty="0" err="1" smtClean="0"/>
              <a:t>концабори</a:t>
            </a:r>
            <a:r>
              <a:rPr lang="uk-UA" sz="2400" b="1" dirty="0" smtClean="0"/>
              <a:t>, робота в англійській зоні окупації</a:t>
            </a:r>
            <a:endParaRPr lang="ru-RU" sz="2400" b="1" dirty="0"/>
          </a:p>
        </p:txBody>
      </p:sp>
      <p:pic>
        <p:nvPicPr>
          <p:cNvPr id="4" name="Содержимое 3" descr="bdc5ac4b01e45560205dc1e35dd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5619750" cy="3857625"/>
          </a:xfrm>
        </p:spPr>
      </p:pic>
      <p:pic>
        <p:nvPicPr>
          <p:cNvPr id="5" name="Рисунок 4" descr="22750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048000"/>
            <a:ext cx="5257800" cy="363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4350"/>
            <a:ext cx="7467600" cy="1162050"/>
          </a:xfrm>
        </p:spPr>
        <p:txBody>
          <a:bodyPr/>
          <a:lstStyle/>
          <a:p>
            <a:r>
              <a:rPr lang="uk-UA" sz="3600" b="1" dirty="0" smtClean="0"/>
              <a:t>Робота в газеті. Перші твори</a:t>
            </a: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3008313" cy="5029200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latin typeface="+mj-lt"/>
              </a:rPr>
              <a:t>З 1961 по 1963 був головним редактором газети </a:t>
            </a:r>
            <a:r>
              <a:rPr lang="uk-UA" sz="1600" b="1" dirty="0" err="1" smtClean="0">
                <a:latin typeface="+mj-lt"/>
              </a:rPr>
              <a:t>“Літературна</a:t>
            </a:r>
            <a:r>
              <a:rPr lang="uk-UA" sz="1600" b="1" dirty="0" smtClean="0">
                <a:latin typeface="+mj-lt"/>
              </a:rPr>
              <a:t> Україна.</a:t>
            </a:r>
          </a:p>
          <a:p>
            <a:r>
              <a:rPr lang="uk-UA" sz="1600" b="1" dirty="0" smtClean="0">
                <a:latin typeface="+mj-lt"/>
              </a:rPr>
              <a:t>Почав друкуватися з 1949 року.</a:t>
            </a:r>
          </a:p>
          <a:p>
            <a:r>
              <a:rPr lang="uk-UA" sz="1600" b="1" dirty="0" smtClean="0">
                <a:latin typeface="+mj-lt"/>
              </a:rPr>
              <a:t>Перші твори:</a:t>
            </a:r>
          </a:p>
          <a:p>
            <a:r>
              <a:rPr lang="uk-UA" sz="1600" b="1" dirty="0" err="1" smtClean="0">
                <a:latin typeface="+mj-lt"/>
              </a:rPr>
              <a:t>“Каховські</a:t>
            </a:r>
            <a:r>
              <a:rPr lang="uk-UA" sz="1600" b="1" dirty="0" smtClean="0">
                <a:latin typeface="+mj-lt"/>
              </a:rPr>
              <a:t> оповідання (1953р.)</a:t>
            </a:r>
          </a:p>
          <a:p>
            <a:r>
              <a:rPr lang="uk-UA" sz="1600" b="1" dirty="0" smtClean="0">
                <a:latin typeface="+mj-lt"/>
              </a:rPr>
              <a:t>Степові квіти(1955р)</a:t>
            </a:r>
          </a:p>
          <a:p>
            <a:r>
              <a:rPr lang="uk-UA" sz="1600" b="1" dirty="0" smtClean="0">
                <a:latin typeface="+mj-lt"/>
              </a:rPr>
              <a:t>Учитель (1957р)</a:t>
            </a:r>
          </a:p>
          <a:p>
            <a:r>
              <a:rPr lang="uk-UA" sz="1600" b="1" dirty="0" err="1" smtClean="0">
                <a:latin typeface="+mj-lt"/>
              </a:rPr>
              <a:t>“Марево”</a:t>
            </a:r>
            <a:r>
              <a:rPr lang="uk-UA" sz="1600" b="1" dirty="0" smtClean="0">
                <a:latin typeface="+mj-lt"/>
              </a:rPr>
              <a:t>(1956</a:t>
            </a:r>
          </a:p>
          <a:p>
            <a:r>
              <a:rPr lang="uk-UA" sz="1600" b="1" dirty="0" err="1" smtClean="0">
                <a:latin typeface="+mj-lt"/>
              </a:rPr>
              <a:t>“Там</a:t>
            </a:r>
            <a:r>
              <a:rPr lang="uk-UA" sz="1600" b="1" dirty="0" smtClean="0">
                <a:latin typeface="+mj-lt"/>
              </a:rPr>
              <a:t>, де співають </a:t>
            </a:r>
            <a:r>
              <a:rPr lang="uk-UA" sz="1600" b="1" dirty="0" err="1" smtClean="0">
                <a:latin typeface="+mj-lt"/>
              </a:rPr>
              <a:t>жайворонки”</a:t>
            </a:r>
            <a:endParaRPr lang="uk-UA" sz="1600" b="1" dirty="0" smtClean="0">
              <a:latin typeface="+mj-lt"/>
            </a:endParaRPr>
          </a:p>
          <a:p>
            <a:r>
              <a:rPr lang="uk-UA" sz="1600" b="1" dirty="0" err="1" smtClean="0">
                <a:latin typeface="+mj-lt"/>
              </a:rPr>
              <a:t>“Дума</a:t>
            </a:r>
            <a:r>
              <a:rPr lang="uk-UA" sz="1600" b="1" dirty="0" smtClean="0">
                <a:latin typeface="+mj-lt"/>
              </a:rPr>
              <a:t> про </a:t>
            </a:r>
            <a:r>
              <a:rPr lang="uk-UA" sz="1600" b="1" dirty="0" err="1" smtClean="0">
                <a:latin typeface="+mj-lt"/>
              </a:rPr>
              <a:t>невмирущого”</a:t>
            </a:r>
            <a:r>
              <a:rPr lang="uk-UA" sz="1600" b="1" dirty="0" smtClean="0">
                <a:latin typeface="+mj-lt"/>
              </a:rPr>
              <a:t>(1957</a:t>
            </a:r>
            <a:endParaRPr lang="ru-RU" sz="1600" b="1" dirty="0">
              <a:latin typeface="+mj-lt"/>
            </a:endParaRPr>
          </a:p>
        </p:txBody>
      </p:sp>
      <p:pic>
        <p:nvPicPr>
          <p:cNvPr id="5" name="Рисунок 4" descr="duma-pro-nevmirushhogo-pavlo-zagrebeln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05000"/>
            <a:ext cx="2990850" cy="4038600"/>
          </a:xfrm>
          <a:prstGeom prst="rect">
            <a:avLst/>
          </a:prstGeom>
        </p:spPr>
      </p:pic>
      <p:pic>
        <p:nvPicPr>
          <p:cNvPr id="6" name="Рисунок 5" descr="07677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1524000"/>
            <a:ext cx="21907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679</TotalTime>
  <Words>217</Words>
  <PresentationFormat>Экран (4:3)</PresentationFormat>
  <Paragraphs>33</Paragraphs>
  <Slides>27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Історичні постаті в творчості Павла Загребельного</vt:lpstr>
      <vt:lpstr>Слайд 2</vt:lpstr>
      <vt:lpstr>Павло Загребельний</vt:lpstr>
      <vt:lpstr>“Я щасливий, бо мене читають” Павло загребельний</vt:lpstr>
      <vt:lpstr>Слайд 5</vt:lpstr>
      <vt:lpstr>Липень 1941 --  став курсантом артучилища</vt:lpstr>
      <vt:lpstr>З 1942 по 1945 – концабори, робота в англійській зоні окупації</vt:lpstr>
      <vt:lpstr>Слайд 8</vt:lpstr>
      <vt:lpstr>Робота в газеті. Перші твори</vt:lpstr>
      <vt:lpstr>Історичні романи</vt:lpstr>
      <vt:lpstr>Софія Київська</vt:lpstr>
      <vt:lpstr>“ Диво” -- Перший твір про Київську Русь</vt:lpstr>
      <vt:lpstr>Ярослав мудрий – засновник Софії</vt:lpstr>
      <vt:lpstr>Слайд 14</vt:lpstr>
      <vt:lpstr>Слайд 15</vt:lpstr>
      <vt:lpstr>Софія Київська –диво ХІ-ХХ століть</vt:lpstr>
      <vt:lpstr>Шедеври Софії</vt:lpstr>
      <vt:lpstr>Слайд 18</vt:lpstr>
      <vt:lpstr>Слайд 19</vt:lpstr>
      <vt:lpstr>Слайд 20</vt:lpstr>
      <vt:lpstr>Богдан Хмельницький </vt:lpstr>
      <vt:lpstr>З думою про Україну</vt:lpstr>
      <vt:lpstr>Слайд 23</vt:lpstr>
      <vt:lpstr>Первоміст –роман про єдність Київської Русі</vt:lpstr>
      <vt:lpstr>Павло Загребельний –письменник,історик, філософ, політик </vt:lpstr>
      <vt:lpstr>3 лютого 2009 року</vt:lpstr>
      <vt:lpstr>Павло Загребельний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постаті в творчості Павла Загребельного</dc:title>
  <cp:lastModifiedBy>Библиотека</cp:lastModifiedBy>
  <cp:revision>42</cp:revision>
  <dcterms:modified xsi:type="dcterms:W3CDTF">2014-10-09T10:35:01Z</dcterms:modified>
</cp:coreProperties>
</file>